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A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A6815-BAA7-47E9-B8D9-43DB94943FB5}" v="3" dt="2025-11-18T17:56:20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1ED0B-613F-418D-A07B-FBE2BBCB604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6C24B-5B2E-43D4-832F-1EA2B3411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3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FD709-B7CB-E83F-CD83-2C33E35248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87169-956F-FDAC-EB41-EE51A602DD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A7E10-863A-1BDC-D871-1DFE486C8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17274-956D-78B0-0A0F-ECFB3C7D0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5A9A9-842D-DE30-76CB-BE6C5C7F7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8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C7A6-28EA-4B88-0123-09F18BA2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D7104-D1F1-50C0-666A-2AD1A515F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09DFF-BC0A-859E-CE04-50FF96021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6C3CB-500C-D498-54F9-B025C35E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194B-37E2-3CF3-F253-59635042D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32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80A36-0281-3739-41D9-2EFD70F2D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A0BC9C-367B-FAF8-18C7-5960F0964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3C4D5-ADC8-C7EC-01EA-2B8FDE412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143A7-CDF9-0965-8CC1-1937729A6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F0286-0032-F2D9-753E-0B4B285E5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624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A9C6A-B9E5-E970-A286-888F75B62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8EBF-6652-6064-F49E-8E63E8FA5C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776C6-FF23-7CDA-ADE5-9A67BBFF5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4E7582-B44D-B403-D351-2927CEB2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B0C21-B8E2-3A37-7D4F-E69B29868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4CDBB0-5680-BA22-31B7-24CE66581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62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717F4-EBAD-31AE-7C83-09F93B69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B05130-E061-B38E-F55D-053E1FB82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D44E9-3F4D-8CC8-03F5-80330822B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2A7AD1-4424-36AD-E6A6-DE3B4541D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E9EF3-78A0-4FF8-9004-EA44F4C63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5CEB1D-652D-AE27-73F4-E36199E1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09985A-0E31-AAD3-64F8-69048ED0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214E5-CC78-4DE8-05AD-26D5BC5C6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952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122A4-7AE2-6E56-BF2A-40A7D50B1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257436-22A2-8ECE-9A09-0EE720A43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4C0699-F39D-8E9F-824C-8EE9A26D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D7D38-B113-5712-2F43-CF6A7CD39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9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A00CB-A7EE-AF44-38C3-C586F0E00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2F426B-A539-AE9A-891D-43A143CF5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E0DE0C-7A92-6E47-CE4B-8B31C990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0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AA702-8263-3C96-BE47-DD7CF7F64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1AFAD-1959-6561-37A6-9C395A7A5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FE595-2AAD-FBFE-BBED-DE3077455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3F5F7B-8435-EF8F-9CA4-39ECDFA79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827D4-C1BE-077B-4C9D-B835AE1B1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6FADB-F76C-8582-55A8-12C1F7716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9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16224-160E-2D90-0637-9EDBFB66A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41A9E4-5760-02D2-29EE-A639A5E3A1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53329-9B62-0774-AB72-F5DB21387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9607F-E1B3-2CB0-1285-866334E0A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74963-2944-5204-BCF9-3461E1D4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0080C-A509-1AE9-B008-D222C817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1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46429-58BF-5B26-D215-C45E92E9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DAE273-58E6-4717-BB2C-406BD3639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2CBE3-D165-E5AC-6615-270257BB4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C38BC-F84B-19D2-2142-2251A9CC3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59772-1844-F976-C9FA-24C0801DE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27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128E3F-63FC-6EE5-3151-2773DD55FA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25A40-C606-1D15-6022-3FC10A1EA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2B50C-ADCC-68C0-C142-AC2D1B3EB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6AB65-A5C7-BEF1-836B-3D8A29507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0801C-C343-1EB7-7C06-29AD349C1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10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F1155F-760F-E2BA-FE9B-60AE4EA02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44BD4-4E1B-1895-D7FA-8EC5ABC1A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F07EE-1D5F-FE48-E63A-6F454291A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44D2D0-CF35-4DDD-8E9A-356026D9CD0B}" type="datetimeFigureOut">
              <a:rPr lang="en-US" smtClean="0"/>
              <a:t>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AD62C-AF88-3F44-3E63-DCC4B9F1C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422C9-950F-3FED-9764-057E6D4FF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7E8F37-DB07-4AE0-B36F-C7F86E28F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74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oy&#10;&#10;Description automatically generated">
            <a:extLst>
              <a:ext uri="{FF2B5EF4-FFF2-40B4-BE49-F238E27FC236}">
                <a16:creationId xmlns:a16="http://schemas.microsoft.com/office/drawing/2014/main" id="{78A11ECA-39A4-2718-EE37-51B9AB5EAC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284" t="17" r="21353" b="14791"/>
          <a:stretch>
            <a:fillRect/>
          </a:stretch>
        </p:blipFill>
        <p:spPr>
          <a:xfrm>
            <a:off x="3533895" y="228599"/>
            <a:ext cx="5124211" cy="6400801"/>
          </a:xfrm>
          <a:prstGeom prst="rect">
            <a:avLst/>
          </a:prstGeom>
          <a:solidFill>
            <a:srgbClr val="EDEBE6">
              <a:alpha val="50000"/>
            </a:srgbClr>
          </a:solidFill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B7EB2B-5178-2A2F-BB7B-FE7AD8B700F9}"/>
              </a:ext>
            </a:extLst>
          </p:cNvPr>
          <p:cNvSpPr/>
          <p:nvPr/>
        </p:nvSpPr>
        <p:spPr>
          <a:xfrm rot="5400000">
            <a:off x="10656830" y="1639696"/>
            <a:ext cx="3466102" cy="186710"/>
          </a:xfrm>
          <a:prstGeom prst="rect">
            <a:avLst/>
          </a:prstGeom>
          <a:gradFill flip="none" rotWithShape="1">
            <a:gsLst>
              <a:gs pos="70000">
                <a:srgbClr val="D66DFF"/>
              </a:gs>
              <a:gs pos="52000">
                <a:srgbClr val="818EFF"/>
              </a:gs>
              <a:gs pos="35000">
                <a:srgbClr val="2DB4FF"/>
              </a:gs>
              <a:gs pos="30000">
                <a:srgbClr val="2DB4FF"/>
              </a:gs>
              <a:gs pos="3000">
                <a:srgbClr val="0078D4"/>
              </a:gs>
              <a:gs pos="97000">
                <a:srgbClr val="FEA87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A3D604A-CD8D-BFC8-3F48-AB93B99FBF57}"/>
              </a:ext>
            </a:extLst>
          </p:cNvPr>
          <p:cNvGrpSpPr/>
          <p:nvPr/>
        </p:nvGrpSpPr>
        <p:grpSpPr>
          <a:xfrm>
            <a:off x="3951846" y="1115881"/>
            <a:ext cx="4355415" cy="1846659"/>
            <a:chOff x="4085977" y="631978"/>
            <a:chExt cx="4045573" cy="1846659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12FC0A69-EB31-352C-FCD2-811C84FF2F5B}"/>
                </a:ext>
              </a:extLst>
            </p:cNvPr>
            <p:cNvSpPr/>
            <p:nvPr/>
          </p:nvSpPr>
          <p:spPr>
            <a:xfrm>
              <a:off x="4085977" y="1793770"/>
              <a:ext cx="3973524" cy="17906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70000">
                  <a:srgbClr val="D66DFF"/>
                </a:gs>
                <a:gs pos="52000">
                  <a:srgbClr val="818EFF"/>
                </a:gs>
                <a:gs pos="35000">
                  <a:srgbClr val="2DB4FF"/>
                </a:gs>
                <a:gs pos="30000">
                  <a:srgbClr val="2DB4FF"/>
                </a:gs>
                <a:gs pos="3000">
                  <a:srgbClr val="0078D4"/>
                </a:gs>
                <a:gs pos="97000">
                  <a:srgbClr val="FEA87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A6A9DB-9E13-EDB4-50A6-D097789F263D}"/>
                </a:ext>
              </a:extLst>
            </p:cNvPr>
            <p:cNvSpPr txBox="1"/>
            <p:nvPr/>
          </p:nvSpPr>
          <p:spPr>
            <a:xfrm>
              <a:off x="4085977" y="631978"/>
              <a:ext cx="4045573" cy="1846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000">
                  <a:solidFill>
                    <a:srgbClr val="2B436F"/>
                  </a:solidFill>
                  <a:latin typeface="Segoe Sans Display Semibold" pitchFamily="2" charset="0"/>
                  <a:cs typeface="Segoe Sans Display Semibold" pitchFamily="2" charset="0"/>
                </a:rPr>
                <a:t>AI Productivity + Advanced Security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7D24221-04B3-5E2D-6D8B-7A746913221C}"/>
                </a:ext>
              </a:extLst>
            </p:cNvPr>
            <p:cNvSpPr txBox="1"/>
            <p:nvPr/>
          </p:nvSpPr>
          <p:spPr>
            <a:xfrm>
              <a:off x="4085977" y="2138849"/>
              <a:ext cx="4045573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spc="-30">
                  <a:solidFill>
                    <a:srgbClr val="2B436F"/>
                  </a:solidFill>
                  <a:latin typeface="Segoe Sans Display Semibold"/>
                  <a:cs typeface="Segoe Sans Display Semibold"/>
                </a:rPr>
                <a:t>One smart bundle. All-in-one solution. 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AB61123-95EE-A211-D235-A66B329549B8}"/>
              </a:ext>
            </a:extLst>
          </p:cNvPr>
          <p:cNvSpPr/>
          <p:nvPr/>
        </p:nvSpPr>
        <p:spPr>
          <a:xfrm>
            <a:off x="5986887" y="3795693"/>
            <a:ext cx="2140101" cy="2667697"/>
          </a:xfrm>
          <a:prstGeom prst="roundRect">
            <a:avLst>
              <a:gd name="adj" fmla="val 3891"/>
            </a:avLst>
          </a:prstGeom>
          <a:solidFill>
            <a:srgbClr val="FCE6D9"/>
          </a:solidFill>
          <a:ln w="12700">
            <a:noFill/>
          </a:ln>
          <a:effectLst>
            <a:outerShdw blurRad="63500" dist="635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65237B-A732-576F-2FD3-7D75570D111C}"/>
              </a:ext>
            </a:extLst>
          </p:cNvPr>
          <p:cNvSpPr txBox="1"/>
          <p:nvPr/>
        </p:nvSpPr>
        <p:spPr>
          <a:xfrm>
            <a:off x="6305928" y="4208262"/>
            <a:ext cx="1821060" cy="147732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2400" spc="-30">
                <a:solidFill>
                  <a:srgbClr val="2B436F"/>
                </a:solidFill>
                <a:latin typeface="Segoe Sans Display" pitchFamily="2" charset="0"/>
                <a:cs typeface="Segoe Sans Display" pitchFamily="2" charset="0"/>
              </a:rPr>
              <a:t>Save up to </a:t>
            </a:r>
            <a:r>
              <a:rPr lang="en-US" sz="2400" b="1" spc="-30">
                <a:solidFill>
                  <a:srgbClr val="2B436F"/>
                </a:solidFill>
                <a:latin typeface="Segoe Sans Display" pitchFamily="2" charset="0"/>
                <a:cs typeface="Segoe Sans Display" pitchFamily="2" charset="0"/>
              </a:rPr>
              <a:t>35%</a:t>
            </a:r>
            <a:r>
              <a:rPr lang="en-US" sz="2400" spc="-30">
                <a:solidFill>
                  <a:srgbClr val="2B436F"/>
                </a:solidFill>
                <a:latin typeface="Segoe Sans Display" pitchFamily="2" charset="0"/>
                <a:cs typeface="Segoe Sans Display" pitchFamily="2" charset="0"/>
              </a:rPr>
              <a:t> when you upgrade  today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5449E7E-8567-107D-F9EB-34D4A32F7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3895" y="3264452"/>
            <a:ext cx="2595659" cy="3364949"/>
          </a:xfrm>
          <a:custGeom>
            <a:avLst/>
            <a:gdLst>
              <a:gd name="connsiteX0" fmla="*/ 0 w 2595659"/>
              <a:gd name="connsiteY0" fmla="*/ 0 h 3364949"/>
              <a:gd name="connsiteX1" fmla="*/ 2448870 w 2595659"/>
              <a:gd name="connsiteY1" fmla="*/ 0 h 3364949"/>
              <a:gd name="connsiteX2" fmla="*/ 2595659 w 2595659"/>
              <a:gd name="connsiteY2" fmla="*/ 146789 h 3364949"/>
              <a:gd name="connsiteX3" fmla="*/ 2595659 w 2595659"/>
              <a:gd name="connsiteY3" fmla="*/ 3364949 h 3364949"/>
              <a:gd name="connsiteX4" fmla="*/ 0 w 2595659"/>
              <a:gd name="connsiteY4" fmla="*/ 3364949 h 3364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5659" h="3364949">
                <a:moveTo>
                  <a:pt x="0" y="0"/>
                </a:moveTo>
                <a:lnTo>
                  <a:pt x="2448870" y="0"/>
                </a:lnTo>
                <a:cubicBezTo>
                  <a:pt x="2529939" y="0"/>
                  <a:pt x="2595659" y="65720"/>
                  <a:pt x="2595659" y="146789"/>
                </a:cubicBezTo>
                <a:lnTo>
                  <a:pt x="2595659" y="3364949"/>
                </a:lnTo>
                <a:lnTo>
                  <a:pt x="0" y="3364949"/>
                </a:lnTo>
                <a:close/>
              </a:path>
            </a:pathLst>
          </a:cu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C5AB68-F9AD-37EF-60FA-6D9FCEB892A3}"/>
              </a:ext>
            </a:extLst>
          </p:cNvPr>
          <p:cNvSpPr txBox="1"/>
          <p:nvPr/>
        </p:nvSpPr>
        <p:spPr>
          <a:xfrm>
            <a:off x="6421464" y="5987502"/>
            <a:ext cx="1413611" cy="36933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en-US" sz="800">
                <a:solidFill>
                  <a:srgbClr val="2B436F"/>
                </a:solidFill>
                <a:latin typeface="Segoe Sans Display" pitchFamily="2" charset="0"/>
                <a:cs typeface="Segoe Sans Display" pitchFamily="2" charset="0"/>
              </a:rPr>
              <a:t>Offer available Dec 1, 2025, through March 31, 2026 with the purchase of 10 to 300 seats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005392-0CBA-6A85-E4CD-7D9A0EBE68C0}"/>
              </a:ext>
            </a:extLst>
          </p:cNvPr>
          <p:cNvSpPr/>
          <p:nvPr/>
        </p:nvSpPr>
        <p:spPr>
          <a:xfrm>
            <a:off x="3743767" y="429754"/>
            <a:ext cx="1123922" cy="42990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800">
              <a:solidFill>
                <a:schemeClr val="tx1"/>
              </a:solidFill>
              <a:latin typeface="Segoe Sans Display" pitchFamily="2" charset="0"/>
              <a:cs typeface="Segoe Sans Display" pitchFamily="2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D6E8C0D-C6E5-039B-0869-C65ABCD88B8B}"/>
              </a:ext>
            </a:extLst>
          </p:cNvPr>
          <p:cNvCxnSpPr>
            <a:cxnSpLocks/>
          </p:cNvCxnSpPr>
          <p:nvPr/>
        </p:nvCxnSpPr>
        <p:spPr>
          <a:xfrm>
            <a:off x="2968420" y="686915"/>
            <a:ext cx="44993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 w="med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A002DEF-5A40-8C39-C04D-AF77CD55933C}"/>
              </a:ext>
            </a:extLst>
          </p:cNvPr>
          <p:cNvSpPr/>
          <p:nvPr/>
        </p:nvSpPr>
        <p:spPr>
          <a:xfrm>
            <a:off x="1889177" y="464349"/>
            <a:ext cx="1088255" cy="4299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r>
              <a:rPr lang="en-US" sz="80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rPr>
              <a:t>Fit partner logo to </a:t>
            </a:r>
            <a:br>
              <a:rPr lang="en-US" sz="80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rPr>
            </a:br>
            <a:r>
              <a:rPr lang="en-US" sz="80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rPr>
              <a:t>this red-outlined box, then delete the box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E8AEA4-8BE7-0EE1-18D6-E3E3EEBA76CE}"/>
              </a:ext>
            </a:extLst>
          </p:cNvPr>
          <p:cNvSpPr/>
          <p:nvPr/>
        </p:nvSpPr>
        <p:spPr>
          <a:xfrm>
            <a:off x="1889176" y="1215840"/>
            <a:ext cx="1457617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spAutoFit/>
          </a:bodyPr>
          <a:lstStyle/>
          <a:p>
            <a:r>
              <a:rPr lang="en-US" sz="800">
                <a:solidFill>
                  <a:schemeClr val="tx1"/>
                </a:solidFill>
                <a:latin typeface="Segoe Sans Display" pitchFamily="2" charset="0"/>
                <a:cs typeface="Segoe Sans Display" pitchFamily="2" charset="0"/>
              </a:rPr>
              <a:t>To save this graphic as an image to use in social media posts, select all elements—do not include these text boxes or red arrow outside of the graphic—group them, right-click the grouped graphic, and select “Save as Picture.” Make sure to choose the file type that’s best for your post.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EAB1E5-4F96-DDD0-EC5E-03B6196CD0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7410" y="526438"/>
            <a:ext cx="1059420" cy="23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49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Segoe Sans Display</vt:lpstr>
      <vt:lpstr>Segoe Sans Display Semibold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2025-11-18T17:56:20Z</dcterms:created>
  <dcterms:modified xsi:type="dcterms:W3CDTF">2026-01-05T08:04:05Z</dcterms:modified>
</cp:coreProperties>
</file>